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12" r:id="rId5"/>
    <p:sldId id="313" r:id="rId6"/>
    <p:sldId id="314" r:id="rId7"/>
    <p:sldId id="315" r:id="rId8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A2D6953C-C2C6-428A-B9F9-286522D5E2FF}">
          <p14:sldIdLst>
            <p14:sldId id="312"/>
            <p14:sldId id="313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8" autoAdjust="0"/>
    <p:restoredTop sz="94660"/>
  </p:normalViewPr>
  <p:slideViewPr>
    <p:cSldViewPr>
      <p:cViewPr varScale="1">
        <p:scale>
          <a:sx n="146" d="100"/>
          <a:sy n="146" d="100"/>
        </p:scale>
        <p:origin x="10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49B8EA92-1382-4E63-8949-A9C2EDFF8E0D}"/>
    <pc:docChg chg="modSld">
      <pc:chgData name="Kassem, Rana [GTSBE]" userId="e4c360c7-7847-46e6-bdb2-4d20c8ce8a85" providerId="ADAL" clId="{49B8EA92-1382-4E63-8949-A9C2EDFF8E0D}" dt="2021-05-19T07:59:23.068" v="9" actId="113"/>
      <pc:docMkLst>
        <pc:docMk/>
      </pc:docMkLst>
      <pc:sldChg chg="addSp modSp mod">
        <pc:chgData name="Kassem, Rana [GTSBE]" userId="e4c360c7-7847-46e6-bdb2-4d20c8ce8a85" providerId="ADAL" clId="{49B8EA92-1382-4E63-8949-A9C2EDFF8E0D}" dt="2021-05-19T07:59:23.068" v="9" actId="113"/>
        <pc:sldMkLst>
          <pc:docMk/>
          <pc:sldMk cId="521599352" sldId="312"/>
        </pc:sldMkLst>
        <pc:spChg chg="add mod">
          <ac:chgData name="Kassem, Rana [GTSBE]" userId="e4c360c7-7847-46e6-bdb2-4d20c8ce8a85" providerId="ADAL" clId="{49B8EA92-1382-4E63-8949-A9C2EDFF8E0D}" dt="2021-05-19T07:59:23.068" v="9" actId="113"/>
          <ac:spMkLst>
            <pc:docMk/>
            <pc:sldMk cId="521599352" sldId="312"/>
            <ac:spMk id="8" creationId="{C8C6289D-3008-44C2-BC70-61F746115304}"/>
          </ac:spMkLst>
        </pc:spChg>
        <pc:spChg chg="mod">
          <ac:chgData name="Kassem, Rana [GTSBE]" userId="e4c360c7-7847-46e6-bdb2-4d20c8ce8a85" providerId="ADAL" clId="{49B8EA92-1382-4E63-8949-A9C2EDFF8E0D}" dt="2021-05-19T07:59:04.838" v="0" actId="1076"/>
          <ac:spMkLst>
            <pc:docMk/>
            <pc:sldMk cId="521599352" sldId="312"/>
            <ac:spMk id="9" creationId="{A2C44AA8-93B2-5D44-9491-F0CE9E2D63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318"/>
            <a:ext cx="1163853" cy="536203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12" y="199929"/>
            <a:ext cx="1030113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F0C554D-53AE-3C44-980F-5101FF36A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辨識利益衝突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18143" y="6564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>
                <a:solidFill>
                  <a:srgbClr val="707074"/>
                </a:solidFill>
                <a:effectLst/>
                <a:latin typeface="PMingLiU"/>
                <a:ea typeface="PMingLiU"/>
                <a:cs typeface="PMingLiU"/>
              </a:rPr>
              <a:t>置入公司名稱/活動/主題/標誌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5192569" cy="272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您的配偶：第一部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您的配偶在一家醫院擔任醫療保健專業人員 (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) ，他們有權做出某些採購決定。貴公司正試圖向這家醫院銷售產品。</a:t>
            </a:r>
            <a:r>
              <a:rPr sz="1300" dirty="0">
                <a:latin typeface="DFHei Std W5" panose="020B0500000000000000" pitchFamily="34" charset="-120"/>
                <a:ea typeface="DFHei Std W5" panose="020B0500000000000000" pitchFamily="34" charset="-120"/>
              </a:rPr>
              <a:t/>
            </a:r>
            <a:br>
              <a:rPr sz="1300" dirty="0">
                <a:latin typeface="DFHei Std W5" panose="020B0500000000000000" pitchFamily="34" charset="-120"/>
                <a:ea typeface="DFHei Std W5" panose="020B0500000000000000" pitchFamily="34" charset="-120"/>
              </a:rPr>
            </a:b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您應採取什麼措施以避免所有潛在的利益衝突？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向您的主要供應商聯絡人事先揭露以上情況。 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如果不確定這個情況是否為潛在的利益衝突，請聯絡</a:t>
            </a:r>
            <a:r>
              <a:rPr lang="zh-TW" sz="13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[置入合規聯絡人/資訊來源]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，以獲取更多資訊。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在解決這個情況之前，不得在該醫院銷售或促銷公司產品。 </a:t>
            </a:r>
          </a:p>
          <a:p>
            <a:pPr marL="342900" indent="-342900">
              <a:lnSpc>
                <a:spcPct val="12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以上皆是。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C8C6289D-3008-44C2-BC70-61F746115304}"/>
              </a:ext>
            </a:extLst>
          </p:cNvPr>
          <p:cNvSpPr txBox="1"/>
          <p:nvPr/>
        </p:nvSpPr>
        <p:spPr>
          <a:xfrm>
            <a:off x="80681" y="51274"/>
            <a:ext cx="700591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zh-TW" sz="1100" b="1" i="0" strike="noStrike" cap="none" spc="0" baseline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  <a:t>免責聲明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  <a:t>：</a:t>
            </a:r>
            <a:r>
              <a:rPr lang="zh-TW" sz="1100" b="1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  <a:t>請注意，本文件是取自先進醫療技術協會 (Advanced Medical Technology Association®，AdvaMed®) 的「全球經銷商合規工具包」，網址為： </a:t>
            </a:r>
            <a:r>
              <a:rPr lang="en-US" altLang="zh-TW" sz="1100" b="1" i="0" strike="noStrike" cap="none" spc="0" baseline="0" dirty="0" smtClean="0">
                <a:solidFill>
                  <a:srgbClr val="313537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  <a:t/>
            </a:r>
            <a:br>
              <a:rPr lang="en-US" altLang="zh-TW" sz="1100" b="1" i="0" strike="noStrike" cap="none" spc="0" baseline="0" dirty="0" smtClean="0">
                <a:solidFill>
                  <a:srgbClr val="313537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</a:br>
            <a:r>
              <a:rPr lang="zh-TW" sz="1100" b="0" i="0" u="sng" strike="noStrike" cap="none" spc="0" baseline="0" dirty="0" smtClean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 panose="020F0502020204030203" pitchFamily="34" charset="0"/>
                <a:ea typeface="DFHei Std W7" panose="020B0700000000000000" pitchFamily="34" charset="-120"/>
                <a:cs typeface="PMingLiU"/>
                <a:hlinkClick r:id="rId5" history="0"/>
              </a:rPr>
              <a:t>https</a:t>
            </a:r>
            <a:r>
              <a:rPr lang="zh-TW" sz="1100" b="0" i="0" u="sng" strike="noStrike" cap="none" spc="0" baseline="0" dirty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 panose="020F0502020204030203" pitchFamily="34" charset="0"/>
                <a:ea typeface="DFHei Std W7" panose="020B0700000000000000" pitchFamily="34" charset="-120"/>
                <a:cs typeface="PMingLiU"/>
                <a:hlinkClick r:id="rId5" history="0"/>
              </a:rPr>
              <a:t>://www.advamed.org/issues/ethics-compliance/global-distributor-compliance-toolkit</a:t>
            </a:r>
            <a:r>
              <a:rPr lang="zh-TW" sz="1100" b="0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DFHei Std W7" panose="020B0700000000000000" pitchFamily="34" charset="-120"/>
                <a:cs typeface="PMingLiU"/>
              </a:rPr>
              <a:t> </a:t>
            </a:r>
            <a:endParaRPr lang="en-US" sz="1000" dirty="0">
              <a:effectLst/>
              <a:latin typeface="Lato" panose="020F0502020204030203" pitchFamily="34" charset="0"/>
              <a:ea typeface="DFHei Std W7" panose="020B07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辨識利益衝突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5192569" cy="272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您的配偶：第二部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您的配偶在一家醫院擔任醫療保健專業人員 (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) ，他們有權做出某些採購決定。貴公司正試圖向這家醫院銷售產品。</a:t>
            </a:r>
            <a:r>
              <a:rPr sz="1300" dirty="0"/>
              <a:t/>
            </a:r>
            <a:br>
              <a:rPr sz="1300" dirty="0"/>
            </a:b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您應採取什麼措施以避免所有潛在的利益衝突？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向您的主要供應商聯絡人事先揭露以上情況。 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如果不確定這個情況是否為潛在的利益衝突，請聯絡</a:t>
            </a:r>
            <a:r>
              <a:rPr lang="zh-TW" sz="1300" b="1" i="0" strike="noStrike" cap="none" spc="0" baseline="0" dirty="0">
                <a:solidFill>
                  <a:srgbClr val="181818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[置入合規聯絡人/資訊來源]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，以獲取更多資訊。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在解決這個情況之前，不得在該醫院銷售或促銷公司產品。 </a:t>
            </a:r>
          </a:p>
          <a:p>
            <a:pPr marL="342900" indent="-342900">
              <a:lnSpc>
                <a:spcPct val="12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以上皆是。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8635268-7397-304C-9725-A7570DA96DBB}"/>
              </a:ext>
            </a:extLst>
          </p:cNvPr>
          <p:cNvSpPr/>
          <p:nvPr/>
        </p:nvSpPr>
        <p:spPr>
          <a:xfrm>
            <a:off x="5702776" y="1581150"/>
            <a:ext cx="3025588" cy="3018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1720EBBC-C7A8-AB4E-AB84-1654E77A3BE1}"/>
              </a:ext>
            </a:extLst>
          </p:cNvPr>
          <p:cNvSpPr txBox="1"/>
          <p:nvPr/>
        </p:nvSpPr>
        <p:spPr>
          <a:xfrm>
            <a:off x="5954909" y="1761100"/>
            <a:ext cx="2633246" cy="2131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正確答案為 </a:t>
            </a: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+mj-lt"/>
                <a:ea typeface="PMingLiU"/>
                <a:cs typeface="PMingLiU"/>
              </a:rPr>
              <a:t>D</a:t>
            </a: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。</a:t>
            </a: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 </a:t>
            </a: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120000"/>
              </a:lnSpc>
            </a:pP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這是您的利益與貴公司和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業務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夥伴利益之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間的潛在利益衝突。您必須事先揭露所有潛在的利益衝突。如果不確定是否存在利益衝突，可以隨時聯絡 [置入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聯絡人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]，提出您的疑問或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請求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指導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53107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辨識利益衝突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723631" cy="2754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新銷售代表：第一部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您正考慮招聘一位新銷售代表，但不確定對您的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業務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是否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有此必要。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儘管還未決定，您卻接到一位知名醫療保健專業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人員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的來電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，對方同時是一位重要客戶。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他對您說，兒子剛從醫學院畢業，將會成為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貴公司的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寶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貴人才。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您同意給他面試機會，卻發現他並非這個職位的理想人選。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您是否應該聘用他？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A28F15B-3408-ED41-9816-79ECFA2B7B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51135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辨識利益衝突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495031" cy="299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新銷售代表：第二部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您正考慮招聘一位新銷售代表，但不確定對您的業務是否有此必要。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儘管還未決定，您卻接到一位知名醫療保健專業人員的來電，對方同時是一位重要客戶。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他對您說，兒子剛從醫學院畢業，將會成為貴公司的寶貴人才。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您同意給他面試機會，卻發現他並非這個職位的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理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想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人選。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您是否應該聘用他？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2A245CB6-930B-6B4C-A2D2-5B474A6C4D6A}"/>
              </a:ext>
            </a:extLst>
          </p:cNvPr>
          <p:cNvSpPr/>
          <p:nvPr/>
        </p:nvSpPr>
        <p:spPr>
          <a:xfrm>
            <a:off x="5486400" y="1581150"/>
            <a:ext cx="3241963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24F6DD4B-CC45-3447-9766-B2A8B0F05344}"/>
              </a:ext>
            </a:extLst>
          </p:cNvPr>
          <p:cNvSpPr txBox="1"/>
          <p:nvPr/>
        </p:nvSpPr>
        <p:spPr>
          <a:xfrm>
            <a:off x="5621481" y="1713909"/>
            <a:ext cx="2971800" cy="282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>否。您不應該聘用該 </a:t>
            </a: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9" panose="020B0900000000000000" pitchFamily="34" charset="-120"/>
                <a:cs typeface="PMingLiU"/>
              </a:rPr>
              <a:t>HCP</a:t>
            </a: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> </a:t>
            </a:r>
            <a:r>
              <a:rPr lang="en-US" alt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/>
            </a:r>
            <a:br>
              <a:rPr lang="en-US" alt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</a:b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>的兒子</a:t>
            </a: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>：</a:t>
            </a:r>
            <a:endParaRPr lang="en-US" dirty="0">
              <a:solidFill>
                <a:srgbClr val="FFFFFF"/>
              </a:solidFill>
              <a:latin typeface="DFHei Std W9" panose="020B0900000000000000" pitchFamily="34" charset="-120"/>
              <a:ea typeface="DFHei Std W9" panose="020B0900000000000000" pitchFamily="34" charset="-120"/>
            </a:endParaRP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我們並不清楚該可能的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新業務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職位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是否有合法需要或業務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正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當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理由。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的兒子並非該職位的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理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想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人選。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Font typeface="+mj-lt"/>
              <a:buAutoNum type="arabicPeriod"/>
            </a:pP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聘用 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的兒子，即</a:t>
            </a: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使他是該</a:t>
            </a:r>
            <a: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職位的</a:t>
            </a:r>
            <a:r>
              <a:rPr lang="zh-TW" sz="13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理想人選，也會因為他和 HCP 客戶的關係而產生利益衝突。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42004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SLIDE_COUNT" val="4"/>
  <p:tag name="ARTICULATE_DESIGN_ID_OFFICE THEME" val="o5nVWzF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Props1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5117D4-28DB-4146-A2D3-569079C133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190</Words>
  <Application>Microsoft Office PowerPoint</Application>
  <PresentationFormat>On-screen Show (16:9)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DFHei Std W5</vt:lpstr>
      <vt:lpstr>DFHei Std W7</vt:lpstr>
      <vt:lpstr>DFHei Std W9</vt:lpstr>
      <vt:lpstr>PMingLiU</vt:lpstr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115</cp:revision>
  <dcterms:created xsi:type="dcterms:W3CDTF">2019-12-09T14:45:42Z</dcterms:created>
  <dcterms:modified xsi:type="dcterms:W3CDTF">2022-01-13T15:41:00Z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0916B45D-3227-46AB-B8A8-2834185E538B</vt:lpwstr>
  </property>
  <property fmtid="{D5CDD505-2E9C-101B-9397-08002B2CF9AE}" pid="4" name="ArticulatePath">
    <vt:lpwstr>Identifying Conflict of Interest Case Studies_zh-TW</vt:lpwstr>
  </property>
</Properties>
</file>